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75" r:id="rId2"/>
    <p:sldId id="360" r:id="rId3"/>
    <p:sldId id="362" r:id="rId4"/>
    <p:sldId id="380" r:id="rId5"/>
    <p:sldId id="381" r:id="rId6"/>
    <p:sldId id="388" r:id="rId7"/>
    <p:sldId id="389" r:id="rId8"/>
    <p:sldId id="382" r:id="rId9"/>
    <p:sldId id="384" r:id="rId10"/>
    <p:sldId id="386" r:id="rId11"/>
    <p:sldId id="387"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86" autoAdjust="0"/>
  </p:normalViewPr>
  <p:slideViewPr>
    <p:cSldViewPr>
      <p:cViewPr varScale="1">
        <p:scale>
          <a:sx n="64" d="100"/>
          <a:sy n="64" d="100"/>
        </p:scale>
        <p:origin x="1566" y="48"/>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3120"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9C90C8-500B-49B4-A16B-1AD094FADA74}" type="datetimeFigureOut">
              <a:rPr lang="en-US" smtClean="0"/>
              <a:t>10/31/2018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F4D614-0816-4155-8781-76D9B2524AB5}" type="slidenum">
              <a:rPr lang="en-US" smtClean="0"/>
              <a:t>‹#›</a:t>
            </a:fld>
            <a:endParaRPr lang="en-US"/>
          </a:p>
        </p:txBody>
      </p:sp>
    </p:spTree>
    <p:extLst>
      <p:ext uri="{BB962C8B-B14F-4D97-AF65-F5344CB8AC3E}">
        <p14:creationId xmlns:p14="http://schemas.microsoft.com/office/powerpoint/2010/main" val="2131719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list of the top 10 most frequently cited OSHA standards following inspections of health care facilities by federal OSHA</a:t>
            </a:r>
            <a:r>
              <a:rPr lang="en-US" baseline="0" dirty="0" smtClean="0"/>
              <a:t> from FY 2015 to FY 2018.</a:t>
            </a:r>
            <a:r>
              <a:rPr lang="en-US" dirty="0" smtClean="0"/>
              <a:t> This list can alert employers to these commonly cited standards so they can take steps to find and fix recognized hazards addressed in these and other standards before OSHA shows up.  </a:t>
            </a:r>
          </a:p>
          <a:p>
            <a:endParaRPr lang="en-US" dirty="0" smtClean="0"/>
          </a:p>
          <a:p>
            <a:r>
              <a:rPr lang="en-US" dirty="0" smtClean="0"/>
              <a:t>This list is based on NAICS</a:t>
            </a:r>
            <a:r>
              <a:rPr lang="en-US" baseline="0" dirty="0" smtClean="0"/>
              <a:t> Code 62 (Health Care and Social Assistance), excluding 624 (Social Assistance).</a:t>
            </a:r>
            <a:endParaRPr lang="en-US" dirty="0" smtClean="0"/>
          </a:p>
          <a:p>
            <a:endParaRPr lang="en-US" dirty="0" smtClean="0"/>
          </a:p>
          <a:p>
            <a:r>
              <a:rPr lang="en-US" dirty="0" smtClean="0"/>
              <a:t>The following slides show the top 5 sub-sections that</a:t>
            </a:r>
            <a:r>
              <a:rPr lang="en-US" baseline="0" dirty="0" smtClean="0"/>
              <a:t> OSHA cites for each of these standards.</a:t>
            </a:r>
            <a:endParaRPr lang="en-US" dirty="0" smtClean="0"/>
          </a:p>
          <a:p>
            <a:endParaRPr lang="en-US" dirty="0"/>
          </a:p>
        </p:txBody>
      </p:sp>
      <p:sp>
        <p:nvSpPr>
          <p:cNvPr id="4" name="Slide Number Placeholder 3"/>
          <p:cNvSpPr>
            <a:spLocks noGrp="1"/>
          </p:cNvSpPr>
          <p:nvPr>
            <p:ph type="sldNum" sz="quarter" idx="10"/>
          </p:nvPr>
        </p:nvSpPr>
        <p:spPr/>
        <p:txBody>
          <a:bodyPr/>
          <a:lstStyle/>
          <a:p>
            <a:fld id="{6EF4D614-0816-4155-8781-76D9B2524AB5}" type="slidenum">
              <a:rPr lang="en-US" smtClean="0"/>
              <a:t>1</a:t>
            </a:fld>
            <a:endParaRPr lang="en-US"/>
          </a:p>
        </p:txBody>
      </p:sp>
    </p:spTree>
    <p:extLst>
      <p:ext uri="{BB962C8B-B14F-4D97-AF65-F5344CB8AC3E}">
        <p14:creationId xmlns:p14="http://schemas.microsoft.com/office/powerpoint/2010/main" val="5297310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F4D614-0816-4155-8781-76D9B2524AB5}" type="slidenum">
              <a:rPr lang="en-US" smtClean="0"/>
              <a:t>10</a:t>
            </a:fld>
            <a:endParaRPr lang="en-US"/>
          </a:p>
        </p:txBody>
      </p:sp>
    </p:spTree>
    <p:extLst>
      <p:ext uri="{BB962C8B-B14F-4D97-AF65-F5344CB8AC3E}">
        <p14:creationId xmlns:p14="http://schemas.microsoft.com/office/powerpoint/2010/main" val="529731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F4D614-0816-4155-8781-76D9B2524AB5}" type="slidenum">
              <a:rPr lang="en-US" smtClean="0"/>
              <a:t>11</a:t>
            </a:fld>
            <a:endParaRPr lang="en-US"/>
          </a:p>
        </p:txBody>
      </p:sp>
    </p:spTree>
    <p:extLst>
      <p:ext uri="{BB962C8B-B14F-4D97-AF65-F5344CB8AC3E}">
        <p14:creationId xmlns:p14="http://schemas.microsoft.com/office/powerpoint/2010/main" val="529731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F4D614-0816-4155-8781-76D9B2524AB5}" type="slidenum">
              <a:rPr lang="en-US" smtClean="0"/>
              <a:t>2</a:t>
            </a:fld>
            <a:endParaRPr lang="en-US"/>
          </a:p>
        </p:txBody>
      </p:sp>
    </p:spTree>
    <p:extLst>
      <p:ext uri="{BB962C8B-B14F-4D97-AF65-F5344CB8AC3E}">
        <p14:creationId xmlns:p14="http://schemas.microsoft.com/office/powerpoint/2010/main" val="529731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F4D614-0816-4155-8781-76D9B2524AB5}" type="slidenum">
              <a:rPr lang="en-US" smtClean="0"/>
              <a:t>3</a:t>
            </a:fld>
            <a:endParaRPr lang="en-US"/>
          </a:p>
        </p:txBody>
      </p:sp>
    </p:spTree>
    <p:extLst>
      <p:ext uri="{BB962C8B-B14F-4D97-AF65-F5344CB8AC3E}">
        <p14:creationId xmlns:p14="http://schemas.microsoft.com/office/powerpoint/2010/main" val="529731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F4D614-0816-4155-8781-76D9B2524AB5}" type="slidenum">
              <a:rPr lang="en-US" smtClean="0"/>
              <a:t>4</a:t>
            </a:fld>
            <a:endParaRPr lang="en-US"/>
          </a:p>
        </p:txBody>
      </p:sp>
    </p:spTree>
    <p:extLst>
      <p:ext uri="{BB962C8B-B14F-4D97-AF65-F5344CB8AC3E}">
        <p14:creationId xmlns:p14="http://schemas.microsoft.com/office/powerpoint/2010/main" val="529731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F4D614-0816-4155-8781-76D9B2524AB5}" type="slidenum">
              <a:rPr lang="en-US" smtClean="0"/>
              <a:t>5</a:t>
            </a:fld>
            <a:endParaRPr lang="en-US"/>
          </a:p>
        </p:txBody>
      </p:sp>
    </p:spTree>
    <p:extLst>
      <p:ext uri="{BB962C8B-B14F-4D97-AF65-F5344CB8AC3E}">
        <p14:creationId xmlns:p14="http://schemas.microsoft.com/office/powerpoint/2010/main" val="529731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F4D614-0816-4155-8781-76D9B2524AB5}" type="slidenum">
              <a:rPr lang="en-US" smtClean="0"/>
              <a:t>6</a:t>
            </a:fld>
            <a:endParaRPr lang="en-US"/>
          </a:p>
        </p:txBody>
      </p:sp>
    </p:spTree>
    <p:extLst>
      <p:ext uri="{BB962C8B-B14F-4D97-AF65-F5344CB8AC3E}">
        <p14:creationId xmlns:p14="http://schemas.microsoft.com/office/powerpoint/2010/main" val="829792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F4D614-0816-4155-8781-76D9B2524AB5}" type="slidenum">
              <a:rPr lang="en-US" smtClean="0"/>
              <a:t>7</a:t>
            </a:fld>
            <a:endParaRPr lang="en-US"/>
          </a:p>
        </p:txBody>
      </p:sp>
    </p:spTree>
    <p:extLst>
      <p:ext uri="{BB962C8B-B14F-4D97-AF65-F5344CB8AC3E}">
        <p14:creationId xmlns:p14="http://schemas.microsoft.com/office/powerpoint/2010/main" val="3468888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F4D614-0816-4155-8781-76D9B2524AB5}" type="slidenum">
              <a:rPr lang="en-US" smtClean="0"/>
              <a:t>8</a:t>
            </a:fld>
            <a:endParaRPr lang="en-US"/>
          </a:p>
        </p:txBody>
      </p:sp>
    </p:spTree>
    <p:extLst>
      <p:ext uri="{BB962C8B-B14F-4D97-AF65-F5344CB8AC3E}">
        <p14:creationId xmlns:p14="http://schemas.microsoft.com/office/powerpoint/2010/main" val="529731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EF4D614-0816-4155-8781-76D9B2524AB5}" type="slidenum">
              <a:rPr lang="en-US" smtClean="0"/>
              <a:t>9</a:t>
            </a:fld>
            <a:endParaRPr lang="en-US"/>
          </a:p>
        </p:txBody>
      </p:sp>
    </p:spTree>
    <p:extLst>
      <p:ext uri="{BB962C8B-B14F-4D97-AF65-F5344CB8AC3E}">
        <p14:creationId xmlns:p14="http://schemas.microsoft.com/office/powerpoint/2010/main" val="529731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885620-E2EC-4DE9-8F45-70D352E41EA4}"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120443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5620-E2EC-4DE9-8F45-70D352E41EA4}"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2826761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5620-E2EC-4DE9-8F45-70D352E41EA4}"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4127996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5620-E2EC-4DE9-8F45-70D352E41EA4}"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1865154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885620-E2EC-4DE9-8F45-70D352E41EA4}"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1478595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885620-E2EC-4DE9-8F45-70D352E41EA4}" type="datetimeFigureOut">
              <a:rPr lang="en-US" smtClean="0"/>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145763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885620-E2EC-4DE9-8F45-70D352E41EA4}" type="datetimeFigureOut">
              <a:rPr lang="en-US" smtClean="0"/>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121452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885620-E2EC-4DE9-8F45-70D352E41EA4}" type="datetimeFigureOut">
              <a:rPr lang="en-US" smtClean="0"/>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3979872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85620-E2EC-4DE9-8F45-70D352E41EA4}" type="datetimeFigureOut">
              <a:rPr lang="en-US" smtClean="0"/>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3514160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85620-E2EC-4DE9-8F45-70D352E41EA4}" type="datetimeFigureOut">
              <a:rPr lang="en-US" smtClean="0"/>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160967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85620-E2EC-4DE9-8F45-70D352E41EA4}" type="datetimeFigureOut">
              <a:rPr lang="en-US" smtClean="0"/>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975E5C-2AB6-4199-B4DE-471580895AF8}" type="slidenum">
              <a:rPr lang="en-US" smtClean="0"/>
              <a:t>‹#›</a:t>
            </a:fld>
            <a:endParaRPr lang="en-US"/>
          </a:p>
        </p:txBody>
      </p:sp>
    </p:spTree>
    <p:extLst>
      <p:ext uri="{BB962C8B-B14F-4D97-AF65-F5344CB8AC3E}">
        <p14:creationId xmlns:p14="http://schemas.microsoft.com/office/powerpoint/2010/main" val="3950148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85620-E2EC-4DE9-8F45-70D352E41EA4}" type="datetimeFigureOut">
              <a:rPr lang="en-US" smtClean="0"/>
              <a:t>10/31/2018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75E5C-2AB6-4199-B4DE-471580895AF8}" type="slidenum">
              <a:rPr lang="en-US" smtClean="0"/>
              <a:t>‹#›</a:t>
            </a:fld>
            <a:endParaRPr lang="en-US"/>
          </a:p>
        </p:txBody>
      </p:sp>
    </p:spTree>
    <p:extLst>
      <p:ext uri="{BB962C8B-B14F-4D97-AF65-F5344CB8AC3E}">
        <p14:creationId xmlns:p14="http://schemas.microsoft.com/office/powerpoint/2010/main" val="3573368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7"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8.gif"/><Relationship Id="rId5" Type="http://schemas.openxmlformats.org/officeDocument/2006/relationships/hyperlink" Target="https://www.osha.gov/SLTC/etools/respiratory/change_schedule.html" TargetMode="Externa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hyperlink" Target="https://www.osha.gov/SLTC/etools/construction/images/temp_wiring01.jpg" TargetMode="Externa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0757"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047750"/>
            <a:ext cx="9157010" cy="628650"/>
          </a:xfrm>
          <a:prstGeom prst="rect">
            <a:avLst/>
          </a:prstGeom>
          <a:solidFill>
            <a:srgbClr val="A4BD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7171" y="1140869"/>
            <a:ext cx="9144000" cy="49616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nSpc>
                <a:spcPct val="80000"/>
              </a:lnSpc>
              <a:spcAft>
                <a:spcPts val="600"/>
              </a:spcAft>
              <a:defRPr/>
            </a:pPr>
            <a:r>
              <a:rPr lang="en-US" sz="3200" b="1" dirty="0" smtClean="0">
                <a:solidFill>
                  <a:schemeClr val="tx1"/>
                </a:solidFill>
                <a:effectLst>
                  <a:outerShdw blurRad="38100" dist="38100" dir="2700000" algn="tl">
                    <a:srgbClr val="000000">
                      <a:alpha val="43137"/>
                    </a:srgbClr>
                  </a:outerShdw>
                </a:effectLst>
              </a:rPr>
              <a:t>Top Ten Violations in Health Care: FY 2015-2018</a:t>
            </a:r>
          </a:p>
        </p:txBody>
      </p:sp>
      <p:sp>
        <p:nvSpPr>
          <p:cNvPr id="2" name="Rectangle 1"/>
          <p:cNvSpPr/>
          <p:nvPr/>
        </p:nvSpPr>
        <p:spPr>
          <a:xfrm>
            <a:off x="152400" y="1709205"/>
            <a:ext cx="8839200" cy="5193729"/>
          </a:xfrm>
          <a:prstGeom prst="rect">
            <a:avLst/>
          </a:prstGeom>
        </p:spPr>
        <p:txBody>
          <a:bodyPr wrap="square">
            <a:spAutoFit/>
          </a:bodyPr>
          <a:lstStyle/>
          <a:p>
            <a:pPr marL="457200" indent="-457200">
              <a:spcAft>
                <a:spcPts val="900"/>
              </a:spcAft>
              <a:buFont typeface="+mj-lt"/>
              <a:buAutoNum type="arabicPeriod"/>
            </a:pPr>
            <a:r>
              <a:rPr lang="en-US" sz="2200" b="1" dirty="0" err="1" smtClean="0"/>
              <a:t>Bloodborne</a:t>
            </a:r>
            <a:r>
              <a:rPr lang="en-US" sz="2200" b="1" dirty="0" smtClean="0"/>
              <a:t> Pathogens (1910.1030)</a:t>
            </a:r>
          </a:p>
          <a:p>
            <a:pPr marL="457200" indent="-457200">
              <a:spcAft>
                <a:spcPts val="900"/>
              </a:spcAft>
              <a:buFont typeface="+mj-lt"/>
              <a:buAutoNum type="arabicPeriod"/>
            </a:pPr>
            <a:r>
              <a:rPr lang="en-US" sz="2200" b="1" dirty="0"/>
              <a:t>Hazard Communication (1910.1200)</a:t>
            </a:r>
          </a:p>
          <a:p>
            <a:pPr marL="457200" indent="-457200">
              <a:spcAft>
                <a:spcPts val="900"/>
              </a:spcAft>
              <a:buFont typeface="+mj-lt"/>
              <a:buAutoNum type="arabicPeriod"/>
            </a:pPr>
            <a:r>
              <a:rPr lang="en-US" sz="2200" b="1" dirty="0" smtClean="0"/>
              <a:t>Personal Protective Equipment – General Requirements (1910.132)</a:t>
            </a:r>
          </a:p>
          <a:p>
            <a:pPr marL="457200" indent="-457200">
              <a:spcAft>
                <a:spcPts val="900"/>
              </a:spcAft>
              <a:buFont typeface="+mj-lt"/>
              <a:buAutoNum type="arabicPeriod"/>
            </a:pPr>
            <a:r>
              <a:rPr lang="en-US" sz="2200" b="1" dirty="0" smtClean="0"/>
              <a:t>Electrical – General Requirements (1910.303)</a:t>
            </a:r>
          </a:p>
          <a:p>
            <a:pPr marL="457200" indent="-457200">
              <a:spcAft>
                <a:spcPts val="900"/>
              </a:spcAft>
              <a:buFont typeface="+mj-lt"/>
              <a:buAutoNum type="arabicPeriod"/>
            </a:pPr>
            <a:r>
              <a:rPr lang="en-US" sz="2200" b="1" dirty="0"/>
              <a:t>Respiratory Protection (1910.134</a:t>
            </a:r>
            <a:r>
              <a:rPr lang="en-US" sz="2200" b="1" dirty="0" smtClean="0"/>
              <a:t>)</a:t>
            </a:r>
          </a:p>
          <a:p>
            <a:pPr marL="457200" indent="-457200">
              <a:spcAft>
                <a:spcPts val="900"/>
              </a:spcAft>
              <a:buFont typeface="+mj-lt"/>
              <a:buAutoNum type="arabicPeriod"/>
            </a:pPr>
            <a:r>
              <a:rPr lang="en-US" sz="2200" b="1" dirty="0"/>
              <a:t>Reporting Fatalities, Hospitalizations, Amputations, and Losses of an Eye to OSHA (1904.39</a:t>
            </a:r>
            <a:r>
              <a:rPr lang="en-US" sz="2200" b="1" dirty="0" smtClean="0"/>
              <a:t>)</a:t>
            </a:r>
          </a:p>
          <a:p>
            <a:pPr marL="457200" indent="-457200">
              <a:spcAft>
                <a:spcPts val="900"/>
              </a:spcAft>
              <a:buFont typeface="+mj-lt"/>
              <a:buAutoNum type="arabicPeriod"/>
            </a:pPr>
            <a:r>
              <a:rPr lang="en-US" sz="2200" b="1" dirty="0"/>
              <a:t>Electrical – Wiring Methods (1910.305</a:t>
            </a:r>
            <a:r>
              <a:rPr lang="en-US" sz="2200" b="1" dirty="0" smtClean="0"/>
              <a:t>)</a:t>
            </a:r>
          </a:p>
          <a:p>
            <a:pPr marL="457200" indent="-457200">
              <a:spcAft>
                <a:spcPts val="900"/>
              </a:spcAft>
              <a:buFont typeface="+mj-lt"/>
              <a:buAutoNum type="arabicPeriod"/>
            </a:pPr>
            <a:r>
              <a:rPr lang="en-US" sz="2200" b="1" dirty="0"/>
              <a:t>Exit Routes: Maintenance, Safeguards, and Operational Features (1910.37</a:t>
            </a:r>
            <a:r>
              <a:rPr lang="en-US" sz="2200" b="1" dirty="0" smtClean="0"/>
              <a:t>)</a:t>
            </a:r>
          </a:p>
          <a:p>
            <a:pPr marL="457200" indent="-457200">
              <a:spcAft>
                <a:spcPts val="900"/>
              </a:spcAft>
              <a:buFont typeface="+mj-lt"/>
              <a:buAutoNum type="arabicPeriod"/>
            </a:pPr>
            <a:r>
              <a:rPr lang="en-US" sz="2200" b="1" dirty="0" smtClean="0"/>
              <a:t>Lockout/</a:t>
            </a:r>
            <a:r>
              <a:rPr lang="en-US" sz="2200" b="1" dirty="0" err="1" smtClean="0"/>
              <a:t>Tagout</a:t>
            </a:r>
            <a:r>
              <a:rPr lang="en-US" sz="2200" b="1" dirty="0" smtClean="0"/>
              <a:t> </a:t>
            </a:r>
            <a:r>
              <a:rPr lang="en-US" sz="2200" b="1" dirty="0"/>
              <a:t>(1910.147)</a:t>
            </a:r>
          </a:p>
          <a:p>
            <a:pPr marL="457200" indent="-457200">
              <a:spcAft>
                <a:spcPts val="900"/>
              </a:spcAft>
              <a:buFont typeface="+mj-lt"/>
              <a:buAutoNum type="arabicPeriod"/>
            </a:pPr>
            <a:r>
              <a:rPr lang="en-US" sz="2200" b="1" dirty="0" smtClean="0"/>
              <a:t>Medical Services and First Aid (1910.151)</a:t>
            </a:r>
            <a:endParaRPr lang="en-US" sz="2200" b="1" dirty="0"/>
          </a:p>
        </p:txBody>
      </p:sp>
      <p:pic>
        <p:nvPicPr>
          <p:cNvPr id="6" name="Picture 5" descr="Occupational Health Professionals - Photo Credit: digitalplanetdesign.com | Copyright: Sean Locke"/>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7"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spTree>
    <p:extLst>
      <p:ext uri="{BB962C8B-B14F-4D97-AF65-F5344CB8AC3E}">
        <p14:creationId xmlns:p14="http://schemas.microsoft.com/office/powerpoint/2010/main" val="1194027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27" y="1068743"/>
            <a:ext cx="8145076"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152400" y="2286000"/>
            <a:ext cx="7086600" cy="4555093"/>
          </a:xfrm>
          <a:prstGeom prst="rect">
            <a:avLst/>
          </a:prstGeom>
        </p:spPr>
        <p:txBody>
          <a:bodyPr wrap="square">
            <a:spAutoFit/>
          </a:bodyPr>
          <a:lstStyle/>
          <a:p>
            <a:r>
              <a:rPr lang="en-US" sz="3200" b="1" u="sng" dirty="0" smtClean="0">
                <a:hlinkClick r:id="rId3" tooltip="1926.501"/>
              </a:rPr>
              <a:t>9) 1910.147 – Lockout/</a:t>
            </a:r>
            <a:r>
              <a:rPr lang="en-US" sz="3200" b="1" u="sng" dirty="0" err="1" smtClean="0">
                <a:hlinkClick r:id="rId3" tooltip="1926.501"/>
              </a:rPr>
              <a:t>Tagout</a:t>
            </a:r>
            <a:endParaRPr lang="en-US" sz="3200" b="1" u="sng" dirty="0" smtClean="0"/>
          </a:p>
          <a:p>
            <a:r>
              <a:rPr lang="en-US" dirty="0"/>
              <a:t> </a:t>
            </a:r>
          </a:p>
          <a:p>
            <a:pPr marL="342900" lvl="0" indent="-342900">
              <a:buFont typeface="Arial" panose="020B0604020202090204" pitchFamily="34" charset="0"/>
              <a:buChar char="•"/>
            </a:pPr>
            <a:r>
              <a:rPr lang="en-US" sz="2000" b="1" dirty="0"/>
              <a:t>1910.147(c)(4)(i)  </a:t>
            </a:r>
            <a:r>
              <a:rPr lang="en-US" sz="2000" dirty="0" smtClean="0"/>
              <a:t>(23 </a:t>
            </a:r>
            <a:r>
              <a:rPr lang="en-US" sz="2000" dirty="0"/>
              <a:t>violations) – developing, documenting, and utilizing energy control procedures</a:t>
            </a:r>
          </a:p>
          <a:p>
            <a:pPr marL="342900" indent="-342900">
              <a:buFont typeface="Arial" panose="020B0604020202090204" pitchFamily="34" charset="0"/>
              <a:buChar char="•"/>
            </a:pPr>
            <a:r>
              <a:rPr lang="en-US" sz="2000" b="1" dirty="0"/>
              <a:t>1910.147(c)(6)(i)  </a:t>
            </a:r>
            <a:r>
              <a:rPr lang="en-US" sz="2000" dirty="0" smtClean="0"/>
              <a:t>(22 </a:t>
            </a:r>
            <a:r>
              <a:rPr lang="en-US" sz="2000" dirty="0"/>
              <a:t>violations) – periodic inspection of energy control procedure at least </a:t>
            </a:r>
            <a:r>
              <a:rPr lang="en-US" sz="2000" dirty="0" smtClean="0"/>
              <a:t>annually</a:t>
            </a:r>
          </a:p>
          <a:p>
            <a:pPr marL="342900" lvl="0" indent="-342900">
              <a:buFont typeface="Arial" panose="020B0604020202090204" pitchFamily="34" charset="0"/>
              <a:buChar char="•"/>
            </a:pPr>
            <a:r>
              <a:rPr lang="en-US" sz="2000" b="1" dirty="0"/>
              <a:t>1910.147(c)(7)(i)  </a:t>
            </a:r>
            <a:r>
              <a:rPr lang="en-US" sz="2000" dirty="0" smtClean="0"/>
              <a:t>(10 </a:t>
            </a:r>
            <a:r>
              <a:rPr lang="en-US" sz="2000" dirty="0"/>
              <a:t>violations) – training on the energy control </a:t>
            </a:r>
            <a:r>
              <a:rPr lang="en-US" sz="2000" dirty="0" smtClean="0"/>
              <a:t>program</a:t>
            </a:r>
          </a:p>
          <a:p>
            <a:pPr marL="342900" lvl="0" indent="-342900">
              <a:buFont typeface="Arial" panose="020B0604020202090204" pitchFamily="34" charset="0"/>
              <a:buChar char="•"/>
            </a:pPr>
            <a:r>
              <a:rPr lang="en-US" sz="2000" b="1" dirty="0" smtClean="0"/>
              <a:t>1910.147(c)(4)(ii)  </a:t>
            </a:r>
            <a:r>
              <a:rPr lang="en-US" sz="2000" dirty="0" smtClean="0"/>
              <a:t>(5 violations) – elements of energy control procedure</a:t>
            </a:r>
          </a:p>
          <a:p>
            <a:pPr marL="342900" lvl="0" indent="-342900">
              <a:buFont typeface="Arial" panose="020B0604020202090204" pitchFamily="34" charset="0"/>
              <a:buChar char="•"/>
            </a:pPr>
            <a:r>
              <a:rPr lang="en-US" sz="2000" b="1" dirty="0"/>
              <a:t>1910.147(c</a:t>
            </a:r>
            <a:r>
              <a:rPr lang="en-US" sz="2000" b="1" dirty="0" smtClean="0"/>
              <a:t>)(7)(</a:t>
            </a:r>
            <a:r>
              <a:rPr lang="en-US" sz="2000" b="1" dirty="0" err="1" smtClean="0"/>
              <a:t>i</a:t>
            </a:r>
            <a:r>
              <a:rPr lang="en-US" sz="2000" b="1" dirty="0" smtClean="0"/>
              <a:t>)(A)  </a:t>
            </a:r>
            <a:r>
              <a:rPr lang="en-US" sz="2000" dirty="0"/>
              <a:t>(5 violations) </a:t>
            </a:r>
            <a:r>
              <a:rPr lang="en-US" sz="2000" dirty="0" smtClean="0"/>
              <a:t>– training on energy control program: recognition </a:t>
            </a:r>
            <a:r>
              <a:rPr lang="en-US" sz="2000" dirty="0"/>
              <a:t>of </a:t>
            </a:r>
            <a:r>
              <a:rPr lang="en-US" sz="2000" dirty="0" smtClean="0"/>
              <a:t>hazardous </a:t>
            </a:r>
            <a:r>
              <a:rPr lang="en-US" sz="2000" dirty="0"/>
              <a:t>energy sources, </a:t>
            </a:r>
            <a:r>
              <a:rPr lang="en-US" sz="2000" dirty="0" smtClean="0"/>
              <a:t>type </a:t>
            </a:r>
            <a:r>
              <a:rPr lang="en-US" sz="2000" dirty="0"/>
              <a:t>and magnitude of </a:t>
            </a:r>
            <a:r>
              <a:rPr lang="en-US" sz="2000" dirty="0" smtClean="0"/>
              <a:t>energy </a:t>
            </a:r>
            <a:r>
              <a:rPr lang="en-US" sz="2000" dirty="0"/>
              <a:t>available in the workplace, and </a:t>
            </a:r>
            <a:r>
              <a:rPr lang="en-US" sz="2000" dirty="0" smtClean="0"/>
              <a:t>methods </a:t>
            </a:r>
            <a:r>
              <a:rPr lang="en-US" sz="2000" dirty="0"/>
              <a:t>and means necessary for energy isolation and </a:t>
            </a:r>
            <a:r>
              <a:rPr lang="en-US" sz="2000" dirty="0" smtClean="0"/>
              <a:t>control</a:t>
            </a:r>
            <a:endParaRPr lang="en-US" sz="2000" dirty="0"/>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7" name="Picture 6" descr="Control of Hazardous Energy - Photo Credit: iStock.com-172164291 | Copyright: braclark "/>
          <p:cNvPicPr/>
          <p:nvPr/>
        </p:nvPicPr>
        <p:blipFill rotWithShape="1">
          <a:blip r:embed="rId5" cstate="print">
            <a:extLst>
              <a:ext uri="{28A0092B-C50C-407E-A947-70E740481C1C}">
                <a14:useLocalDpi xmlns:a14="http://schemas.microsoft.com/office/drawing/2010/main" val="0"/>
              </a:ext>
            </a:extLst>
          </a:blip>
          <a:srcRect/>
          <a:stretch/>
        </p:blipFill>
        <p:spPr bwMode="auto">
          <a:xfrm>
            <a:off x="5791200" y="1981200"/>
            <a:ext cx="3459480" cy="112717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1416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052428"/>
            <a:ext cx="8145076"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397727" y="2209800"/>
            <a:ext cx="6195599" cy="1969770"/>
          </a:xfrm>
          <a:prstGeom prst="rect">
            <a:avLst/>
          </a:prstGeom>
        </p:spPr>
        <p:txBody>
          <a:bodyPr wrap="square">
            <a:spAutoFit/>
          </a:bodyPr>
          <a:lstStyle/>
          <a:p>
            <a:r>
              <a:rPr lang="en-US" sz="3200" b="1" u="sng" dirty="0" smtClean="0">
                <a:hlinkClick r:id="rId3" tooltip="1926.501"/>
              </a:rPr>
              <a:t>10) 1910.151 – Medical Services and First Aid</a:t>
            </a:r>
            <a:endParaRPr lang="en-US" sz="3200" b="1" dirty="0"/>
          </a:p>
          <a:p>
            <a:r>
              <a:rPr lang="en-US" dirty="0"/>
              <a:t> </a:t>
            </a:r>
          </a:p>
          <a:p>
            <a:pPr marL="342900" lvl="0" indent="-342900">
              <a:buFont typeface="Arial" panose="020B0604020202090204" pitchFamily="34" charset="0"/>
              <a:buChar char="•"/>
            </a:pPr>
            <a:r>
              <a:rPr lang="en-US" sz="2000" b="1" dirty="0" smtClean="0"/>
              <a:t>1910.151(c)  </a:t>
            </a:r>
            <a:r>
              <a:rPr lang="en-US" sz="2000" dirty="0" smtClean="0"/>
              <a:t>(77 </a:t>
            </a:r>
            <a:r>
              <a:rPr lang="en-US" sz="2000" dirty="0"/>
              <a:t>violations) – </a:t>
            </a:r>
            <a:r>
              <a:rPr lang="en-US" sz="2000" dirty="0" smtClean="0"/>
              <a:t> eye and body wash facilities</a:t>
            </a:r>
            <a:endParaRPr lang="en-US" sz="2000" dirty="0"/>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3074" name="Picture 2" descr="Figure 1: First aid ki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599" y="2233960"/>
            <a:ext cx="2118255" cy="165223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33400" y="5562600"/>
            <a:ext cx="7924800" cy="400110"/>
          </a:xfrm>
          <a:prstGeom prst="rect">
            <a:avLst/>
          </a:prstGeom>
        </p:spPr>
        <p:txBody>
          <a:bodyPr wrap="square">
            <a:spAutoFit/>
          </a:bodyPr>
          <a:lstStyle/>
          <a:p>
            <a:r>
              <a:rPr lang="en-US" sz="2000" dirty="0"/>
              <a:t>1910.151(c) was the only section with violations in this period.</a:t>
            </a:r>
          </a:p>
        </p:txBody>
      </p:sp>
    </p:spTree>
    <p:extLst>
      <p:ext uri="{BB962C8B-B14F-4D97-AF65-F5344CB8AC3E}">
        <p14:creationId xmlns:p14="http://schemas.microsoft.com/office/powerpoint/2010/main" val="111416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715" y="1067989"/>
            <a:ext cx="8191058"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457200" y="2971800"/>
            <a:ext cx="8763000" cy="3323987"/>
          </a:xfrm>
          <a:prstGeom prst="rect">
            <a:avLst/>
          </a:prstGeom>
        </p:spPr>
        <p:txBody>
          <a:bodyPr wrap="square">
            <a:spAutoFit/>
          </a:bodyPr>
          <a:lstStyle/>
          <a:p>
            <a:r>
              <a:rPr lang="en-US" sz="3200" b="1" u="sng" dirty="0" smtClean="0">
                <a:hlinkClick r:id="rId3" tooltip="1926.501"/>
              </a:rPr>
              <a:t>1) 1910.1030 – </a:t>
            </a:r>
            <a:r>
              <a:rPr lang="en-US" sz="3200" b="1" u="sng" dirty="0" err="1" smtClean="0">
                <a:hlinkClick r:id="rId3" tooltip="1926.501"/>
              </a:rPr>
              <a:t>Bloodborne</a:t>
            </a:r>
            <a:r>
              <a:rPr lang="en-US" sz="3200" b="1" u="sng" dirty="0" smtClean="0">
                <a:hlinkClick r:id="rId3" tooltip="1926.501"/>
              </a:rPr>
              <a:t> Pathogens</a:t>
            </a:r>
            <a:endParaRPr lang="en-US" sz="3200" b="1" dirty="0"/>
          </a:p>
          <a:p>
            <a:r>
              <a:rPr lang="en-US" dirty="0"/>
              <a:t> </a:t>
            </a:r>
            <a:endParaRPr lang="en-US" dirty="0" smtClean="0"/>
          </a:p>
          <a:p>
            <a:pPr marL="285750" lvl="0" indent="-285750">
              <a:buFont typeface="Arial" panose="020B0604020202090204" pitchFamily="34" charset="0"/>
              <a:buChar char="•"/>
            </a:pPr>
            <a:r>
              <a:rPr lang="en-US" sz="2000" b="1" dirty="0" smtClean="0"/>
              <a:t>1910.1030(c)(1)(</a:t>
            </a:r>
            <a:r>
              <a:rPr lang="en-US" sz="2000" b="1" dirty="0" err="1" smtClean="0"/>
              <a:t>i</a:t>
            </a:r>
            <a:r>
              <a:rPr lang="en-US" sz="2000" b="1" dirty="0" smtClean="0"/>
              <a:t>) </a:t>
            </a:r>
            <a:r>
              <a:rPr lang="en-US" sz="2000" dirty="0" smtClean="0"/>
              <a:t>(132 violations) – exposure control plan</a:t>
            </a:r>
          </a:p>
          <a:p>
            <a:pPr marL="285750" lvl="0" indent="-285750">
              <a:buFont typeface="Arial" panose="020B0604020202090204" pitchFamily="34" charset="0"/>
              <a:buChar char="•"/>
            </a:pPr>
            <a:r>
              <a:rPr lang="en-US" sz="2000" b="1" dirty="0" smtClean="0"/>
              <a:t>1910.1030(g)(2)(i) </a:t>
            </a:r>
            <a:r>
              <a:rPr lang="en-US" sz="2000" dirty="0" smtClean="0"/>
              <a:t>(99 violations) </a:t>
            </a:r>
            <a:r>
              <a:rPr lang="en-US" sz="2000" dirty="0"/>
              <a:t>– </a:t>
            </a:r>
            <a:r>
              <a:rPr lang="en-US" sz="2000" dirty="0" smtClean="0"/>
              <a:t>training employees with occupational exposure</a:t>
            </a:r>
            <a:endParaRPr lang="en-US" sz="2000" dirty="0"/>
          </a:p>
          <a:p>
            <a:pPr marL="285750" lvl="0" indent="-285750">
              <a:buFont typeface="Arial" panose="020B0604020202090204" pitchFamily="34" charset="0"/>
              <a:buChar char="•"/>
            </a:pPr>
            <a:r>
              <a:rPr lang="en-US" sz="2000" b="1" dirty="0"/>
              <a:t>1910.1030(c)(1)(</a:t>
            </a:r>
            <a:r>
              <a:rPr lang="en-US" sz="2000" b="1" dirty="0" smtClean="0"/>
              <a:t>iv) </a:t>
            </a:r>
            <a:r>
              <a:rPr lang="en-US" sz="2000" dirty="0" smtClean="0"/>
              <a:t>(88 </a:t>
            </a:r>
            <a:r>
              <a:rPr lang="en-US" sz="2000" dirty="0"/>
              <a:t>violations) – </a:t>
            </a:r>
            <a:r>
              <a:rPr lang="en-US" sz="2000" dirty="0" smtClean="0"/>
              <a:t>review and update of exposure control plan</a:t>
            </a:r>
            <a:endParaRPr lang="en-US" sz="2000" dirty="0"/>
          </a:p>
          <a:p>
            <a:pPr marL="285750" lvl="0" indent="-285750">
              <a:buFont typeface="Arial" panose="020B0604020202090204" pitchFamily="34" charset="0"/>
              <a:buChar char="•"/>
            </a:pPr>
            <a:r>
              <a:rPr lang="en-US" sz="2000" b="1" dirty="0" smtClean="0"/>
              <a:t>1910.1030(d)(2)(i) </a:t>
            </a:r>
            <a:r>
              <a:rPr lang="en-US" sz="2000" dirty="0" smtClean="0"/>
              <a:t>(76 violations</a:t>
            </a:r>
            <a:r>
              <a:rPr lang="en-US" sz="2000" dirty="0"/>
              <a:t>) – </a:t>
            </a:r>
            <a:r>
              <a:rPr lang="en-US" sz="2000" dirty="0" smtClean="0"/>
              <a:t>engineering and work practice controls</a:t>
            </a:r>
            <a:endParaRPr lang="en-US" sz="2000" dirty="0"/>
          </a:p>
          <a:p>
            <a:pPr marL="285750" lvl="0" indent="-285750">
              <a:buFont typeface="Arial" panose="020B0604020202090204" pitchFamily="34" charset="0"/>
              <a:buChar char="•"/>
            </a:pPr>
            <a:r>
              <a:rPr lang="en-US" sz="2000" b="1" dirty="0" smtClean="0"/>
              <a:t>1910.1030(c)(1)(iv)(B) </a:t>
            </a:r>
            <a:r>
              <a:rPr lang="en-US" sz="2000" dirty="0" smtClean="0"/>
              <a:t>(65 violations) – exposure control plan: annual documentation of consideration </a:t>
            </a:r>
            <a:r>
              <a:rPr lang="en-US" sz="2000" dirty="0"/>
              <a:t>and implementation of appropriate commercially available and effective safer medical devices </a:t>
            </a:r>
            <a:r>
              <a:rPr lang="en-US" sz="2000" dirty="0" smtClean="0"/>
              <a:t> </a:t>
            </a:r>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1026" name="Picture 2" descr="Needlestick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1660451"/>
            <a:ext cx="2426180" cy="1444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350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047750"/>
            <a:ext cx="8145076"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152400" y="2335283"/>
            <a:ext cx="7086600" cy="4247317"/>
          </a:xfrm>
          <a:prstGeom prst="rect">
            <a:avLst/>
          </a:prstGeom>
        </p:spPr>
        <p:txBody>
          <a:bodyPr wrap="square">
            <a:spAutoFit/>
          </a:bodyPr>
          <a:lstStyle/>
          <a:p>
            <a:r>
              <a:rPr lang="en-US" sz="3200" b="1" u="sng" dirty="0" smtClean="0">
                <a:hlinkClick r:id="rId3" tooltip="1926.501"/>
              </a:rPr>
              <a:t>2) 1910.1200 – Hazard Communication</a:t>
            </a:r>
            <a:endParaRPr lang="en-US" sz="3200" b="1" dirty="0"/>
          </a:p>
          <a:p>
            <a:r>
              <a:rPr lang="en-US" dirty="0"/>
              <a:t> </a:t>
            </a:r>
          </a:p>
          <a:p>
            <a:pPr marL="342900" indent="-342900">
              <a:buFont typeface="Arial" panose="020B0604020202090204" pitchFamily="34" charset="0"/>
              <a:buChar char="•"/>
            </a:pPr>
            <a:r>
              <a:rPr lang="en-US" sz="2000" b="1" dirty="0" smtClean="0"/>
              <a:t>1910.1200(e)(1) </a:t>
            </a:r>
            <a:r>
              <a:rPr lang="en-US" sz="2000" dirty="0" smtClean="0"/>
              <a:t>(147 </a:t>
            </a:r>
            <a:r>
              <a:rPr lang="en-US" sz="2000" dirty="0"/>
              <a:t>violations) –  written hazard communication </a:t>
            </a:r>
            <a:r>
              <a:rPr lang="en-US" sz="2000" dirty="0" smtClean="0"/>
              <a:t>program</a:t>
            </a:r>
            <a:endParaRPr lang="en-US" sz="2000" dirty="0"/>
          </a:p>
          <a:p>
            <a:pPr marL="342900" indent="-342900">
              <a:buFont typeface="Arial" panose="020B0604020202090204" pitchFamily="34" charset="0"/>
              <a:buChar char="•"/>
            </a:pPr>
            <a:r>
              <a:rPr lang="en-US" sz="2000" b="1" dirty="0" smtClean="0"/>
              <a:t>1910.1200(h)(1)  </a:t>
            </a:r>
            <a:r>
              <a:rPr lang="en-US" sz="2000" dirty="0" smtClean="0"/>
              <a:t>(128 </a:t>
            </a:r>
            <a:r>
              <a:rPr lang="en-US" sz="2000" dirty="0"/>
              <a:t>violations) – employee information and </a:t>
            </a:r>
            <a:r>
              <a:rPr lang="en-US" sz="2000" dirty="0" smtClean="0"/>
              <a:t>training</a:t>
            </a:r>
            <a:endParaRPr lang="en-US" sz="2000" dirty="0"/>
          </a:p>
          <a:p>
            <a:pPr marL="342900" indent="-342900">
              <a:buFont typeface="Arial" panose="020B0604020202090204" pitchFamily="34" charset="0"/>
              <a:buChar char="•"/>
            </a:pPr>
            <a:r>
              <a:rPr lang="en-US" sz="2000" b="1" dirty="0" smtClean="0"/>
              <a:t>1910.1200(g)(8)  </a:t>
            </a:r>
            <a:r>
              <a:rPr lang="en-US" sz="2000" dirty="0" smtClean="0"/>
              <a:t>(52 </a:t>
            </a:r>
            <a:r>
              <a:rPr lang="en-US" sz="2000" dirty="0"/>
              <a:t>violations) – maintaining copies of Safety Data Sheets in the workplace and ensuring that they are readily available to </a:t>
            </a:r>
            <a:r>
              <a:rPr lang="en-US" sz="2000" dirty="0" smtClean="0"/>
              <a:t>employees</a:t>
            </a:r>
            <a:endParaRPr lang="en-US" sz="2000" dirty="0"/>
          </a:p>
          <a:p>
            <a:pPr marL="342900" lvl="0" indent="-342900">
              <a:buFont typeface="Arial" panose="020B0604020202090204" pitchFamily="34" charset="0"/>
              <a:buChar char="•"/>
            </a:pPr>
            <a:r>
              <a:rPr lang="en-US" sz="2000" b="1" dirty="0"/>
              <a:t>1910.1200(h)(3)(iv)  </a:t>
            </a:r>
            <a:r>
              <a:rPr lang="en-US" sz="2000" dirty="0" smtClean="0"/>
              <a:t>(42 </a:t>
            </a:r>
            <a:r>
              <a:rPr lang="en-US" sz="2000" dirty="0"/>
              <a:t>violations) – training on details of employer’s hazard communication program</a:t>
            </a:r>
          </a:p>
          <a:p>
            <a:pPr marL="342900" lvl="0" indent="-342900">
              <a:buFont typeface="Arial" panose="020B0604020202090204" pitchFamily="34" charset="0"/>
              <a:buChar char="•"/>
            </a:pPr>
            <a:r>
              <a:rPr lang="en-US" sz="2000" b="1" dirty="0"/>
              <a:t>1910.1200(g)(1)  </a:t>
            </a:r>
            <a:r>
              <a:rPr lang="en-US" sz="2000" dirty="0" smtClean="0"/>
              <a:t>(30 </a:t>
            </a:r>
            <a:r>
              <a:rPr lang="en-US" sz="2000" dirty="0"/>
              <a:t>violations) – having Safety Data Sheets in the workplace for each hazardous chemical</a:t>
            </a:r>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10" name="Picture 2" descr="Fl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00119" y="2209800"/>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orrosi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24725" y="3733800"/>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ealth Hazard"/>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24725" y="5239091"/>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488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083062"/>
            <a:ext cx="8145076"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29739" y="2335283"/>
            <a:ext cx="6371062" cy="4739759"/>
          </a:xfrm>
          <a:prstGeom prst="rect">
            <a:avLst/>
          </a:prstGeom>
        </p:spPr>
        <p:txBody>
          <a:bodyPr wrap="square">
            <a:spAutoFit/>
          </a:bodyPr>
          <a:lstStyle/>
          <a:p>
            <a:r>
              <a:rPr lang="en-US" sz="3200" b="1" u="sng" dirty="0" smtClean="0">
                <a:hlinkClick r:id="rId3" tooltip="1926.501"/>
              </a:rPr>
              <a:t>3) 1910.132 – Personal Protective Equipment</a:t>
            </a:r>
            <a:endParaRPr lang="en-US" sz="3200" b="1" u="sng" dirty="0" smtClean="0"/>
          </a:p>
          <a:p>
            <a:r>
              <a:rPr lang="en-US" dirty="0"/>
              <a:t> </a:t>
            </a:r>
          </a:p>
          <a:p>
            <a:pPr marL="342900" lvl="0" indent="-342900">
              <a:buFont typeface="Arial" panose="020B0604020202090204" pitchFamily="34" charset="0"/>
              <a:buChar char="•"/>
            </a:pPr>
            <a:r>
              <a:rPr lang="en-US" sz="2000" b="1" dirty="0" smtClean="0"/>
              <a:t>1910.132(d)(1) </a:t>
            </a:r>
            <a:r>
              <a:rPr lang="en-US" sz="2000" dirty="0" smtClean="0"/>
              <a:t>(48 </a:t>
            </a:r>
            <a:r>
              <a:rPr lang="en-US" sz="2000" dirty="0"/>
              <a:t>violations) – </a:t>
            </a:r>
            <a:r>
              <a:rPr lang="en-US" sz="2000" dirty="0" smtClean="0"/>
              <a:t> hazard assessment</a:t>
            </a:r>
            <a:endParaRPr lang="en-US" sz="2000" dirty="0"/>
          </a:p>
          <a:p>
            <a:pPr marL="342900" lvl="0" indent="-342900">
              <a:buFont typeface="Arial" panose="020B0604020202090204" pitchFamily="34" charset="0"/>
              <a:buChar char="•"/>
            </a:pPr>
            <a:r>
              <a:rPr lang="en-US" sz="2000" b="1" dirty="0" smtClean="0"/>
              <a:t>1910.132(a) </a:t>
            </a:r>
            <a:r>
              <a:rPr lang="en-US" sz="2000" dirty="0" smtClean="0"/>
              <a:t>(31 </a:t>
            </a:r>
            <a:r>
              <a:rPr lang="en-US" sz="2000" dirty="0"/>
              <a:t>violations) – </a:t>
            </a:r>
            <a:r>
              <a:rPr lang="en-US" sz="2000" dirty="0" smtClean="0"/>
              <a:t> when PPE must be provided</a:t>
            </a:r>
            <a:endParaRPr lang="en-US" sz="2000" dirty="0"/>
          </a:p>
          <a:p>
            <a:pPr marL="342900" lvl="0" indent="-342900">
              <a:buFont typeface="Arial" panose="020B0604020202090204" pitchFamily="34" charset="0"/>
              <a:buChar char="•"/>
            </a:pPr>
            <a:r>
              <a:rPr lang="en-US" sz="2000" b="1" dirty="0"/>
              <a:t>1910.132(d</a:t>
            </a:r>
            <a:r>
              <a:rPr lang="en-US" sz="2000" b="1" dirty="0" smtClean="0"/>
              <a:t>)(2) </a:t>
            </a:r>
            <a:r>
              <a:rPr lang="en-US" sz="2000" dirty="0" smtClean="0"/>
              <a:t>(30 </a:t>
            </a:r>
            <a:r>
              <a:rPr lang="en-US" sz="2000" dirty="0"/>
              <a:t>violations) – </a:t>
            </a:r>
            <a:r>
              <a:rPr lang="en-US" sz="2000" dirty="0" smtClean="0"/>
              <a:t> written certification of hazard assessment</a:t>
            </a:r>
            <a:endParaRPr lang="en-US" sz="2000" dirty="0"/>
          </a:p>
          <a:p>
            <a:pPr marL="342900" lvl="0" indent="-342900">
              <a:buFont typeface="Arial" panose="020B0604020202090204" pitchFamily="34" charset="0"/>
              <a:buChar char="•"/>
            </a:pPr>
            <a:r>
              <a:rPr lang="en-US" sz="2000" b="1" dirty="0" smtClean="0"/>
              <a:t>1910.132(f)(1) </a:t>
            </a:r>
            <a:r>
              <a:rPr lang="en-US" sz="2000" dirty="0" smtClean="0"/>
              <a:t>(10 </a:t>
            </a:r>
            <a:r>
              <a:rPr lang="en-US" sz="2000" dirty="0"/>
              <a:t>violations) –  </a:t>
            </a:r>
            <a:r>
              <a:rPr lang="en-US" sz="2000" dirty="0" smtClean="0"/>
              <a:t>training of employees required to use PPE</a:t>
            </a:r>
          </a:p>
          <a:p>
            <a:pPr marL="342900" indent="-342900">
              <a:buFont typeface="Arial" panose="020B0604020202090204" pitchFamily="34" charset="0"/>
              <a:buChar char="•"/>
            </a:pPr>
            <a:r>
              <a:rPr lang="en-US" sz="2000" b="1" dirty="0"/>
              <a:t>1910.132(d)(1)(</a:t>
            </a:r>
            <a:r>
              <a:rPr lang="en-US" sz="2000" b="1" dirty="0" err="1"/>
              <a:t>i</a:t>
            </a:r>
            <a:r>
              <a:rPr lang="en-US" sz="2000" b="1" dirty="0"/>
              <a:t>) </a:t>
            </a:r>
            <a:r>
              <a:rPr lang="en-US" sz="2000" dirty="0"/>
              <a:t>(9 violations) – selection and use of PPE to protect against hazards identified in hazard assessment</a:t>
            </a:r>
          </a:p>
          <a:p>
            <a:pPr lvl="0"/>
            <a:endParaRPr lang="en-US" sz="2000" dirty="0"/>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9220" name="Picture 4" descr="Personal Protective Equipmen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1981200"/>
            <a:ext cx="2624136"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16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039418"/>
            <a:ext cx="8145076"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195146" y="2056493"/>
            <a:ext cx="6700025" cy="4493538"/>
          </a:xfrm>
          <a:prstGeom prst="rect">
            <a:avLst/>
          </a:prstGeom>
        </p:spPr>
        <p:txBody>
          <a:bodyPr wrap="square">
            <a:spAutoFit/>
          </a:bodyPr>
          <a:lstStyle/>
          <a:p>
            <a:r>
              <a:rPr lang="en-US" sz="2600" b="1" u="sng" dirty="0" smtClean="0">
                <a:hlinkClick r:id="rId3" tooltip="1926.501"/>
              </a:rPr>
              <a:t>4) 1910.303 – Electrical, General Requirements</a:t>
            </a:r>
            <a:endParaRPr lang="en-US" sz="2600" dirty="0"/>
          </a:p>
          <a:p>
            <a:pPr marL="342900" lvl="0" indent="-342900">
              <a:buFont typeface="Arial" panose="020B0604020202090204" pitchFamily="34" charset="0"/>
              <a:buChar char="•"/>
            </a:pPr>
            <a:r>
              <a:rPr lang="en-US" sz="2000" b="1" dirty="0"/>
              <a:t>1910.303(b)(2)  </a:t>
            </a:r>
            <a:r>
              <a:rPr lang="en-US" sz="2000" dirty="0" smtClean="0"/>
              <a:t>(42 </a:t>
            </a:r>
            <a:r>
              <a:rPr lang="en-US" sz="2000" dirty="0"/>
              <a:t>violations) – installing and using listed or labeled equipment in accordance with instructions included in the listing or </a:t>
            </a:r>
            <a:r>
              <a:rPr lang="en-US" sz="2000" dirty="0" smtClean="0"/>
              <a:t>labeling</a:t>
            </a:r>
          </a:p>
          <a:p>
            <a:pPr marL="342900" indent="-342900">
              <a:buFont typeface="Arial" panose="020B0604020202090204" pitchFamily="34" charset="0"/>
              <a:buChar char="•"/>
            </a:pPr>
            <a:r>
              <a:rPr lang="en-US" sz="2000" b="1" dirty="0"/>
              <a:t>1910.303(g)(1)  </a:t>
            </a:r>
            <a:r>
              <a:rPr lang="en-US" sz="2000" dirty="0" smtClean="0"/>
              <a:t>(23 </a:t>
            </a:r>
            <a:r>
              <a:rPr lang="en-US" sz="2000" dirty="0"/>
              <a:t>violations) – sufficient access and working space about electrical equipment (600 volts, nominal, or less to ground</a:t>
            </a:r>
            <a:r>
              <a:rPr lang="en-US" sz="2000" dirty="0" smtClean="0"/>
              <a:t>)</a:t>
            </a:r>
            <a:endParaRPr lang="en-US" sz="2000" dirty="0"/>
          </a:p>
          <a:p>
            <a:pPr marL="342900" lvl="0" indent="-342900">
              <a:buFont typeface="Arial" panose="020B0604020202090204" pitchFamily="34" charset="0"/>
              <a:buChar char="•"/>
            </a:pPr>
            <a:r>
              <a:rPr lang="en-US" sz="2000" b="1" dirty="0"/>
              <a:t>1910.303(g)(2)(i) </a:t>
            </a:r>
            <a:r>
              <a:rPr lang="en-US" sz="2000" dirty="0"/>
              <a:t>(</a:t>
            </a:r>
            <a:r>
              <a:rPr lang="en-US" sz="2000" dirty="0" smtClean="0"/>
              <a:t>11 </a:t>
            </a:r>
            <a:r>
              <a:rPr lang="en-US" sz="2000" dirty="0"/>
              <a:t>violations) – guarding live parts (600 volts, nominal, or less to ground) </a:t>
            </a:r>
          </a:p>
          <a:p>
            <a:pPr marL="342900" lvl="0" indent="-342900">
              <a:buFont typeface="Arial" panose="020B0604020202090204" pitchFamily="34" charset="0"/>
              <a:buChar char="•"/>
            </a:pPr>
            <a:r>
              <a:rPr lang="en-US" sz="2000" b="1" dirty="0"/>
              <a:t>1910.303(g)(1)(ii) </a:t>
            </a:r>
            <a:r>
              <a:rPr lang="en-US" sz="2000" dirty="0" smtClean="0"/>
              <a:t>(11 </a:t>
            </a:r>
            <a:r>
              <a:rPr lang="en-US" sz="2000" dirty="0"/>
              <a:t>violations) – no use of working space for storage, and guarding working space</a:t>
            </a:r>
          </a:p>
          <a:p>
            <a:pPr marL="342900" indent="-342900">
              <a:buFont typeface="Arial" panose="020B0604020202090204" pitchFamily="34" charset="0"/>
              <a:buChar char="•"/>
            </a:pPr>
            <a:r>
              <a:rPr lang="en-US" sz="2000" b="1" dirty="0" smtClean="0"/>
              <a:t>1910.303(f</a:t>
            </a:r>
            <a:r>
              <a:rPr lang="en-US" sz="2000" b="1" dirty="0"/>
              <a:t>)(2)  </a:t>
            </a:r>
            <a:r>
              <a:rPr lang="en-US" sz="2000" dirty="0" smtClean="0"/>
              <a:t>(9 </a:t>
            </a:r>
            <a:r>
              <a:rPr lang="en-US" sz="2000" dirty="0"/>
              <a:t>violations) – marking service, feeder, and branch circuits at their disconnecting means or overcurrent device</a:t>
            </a:r>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8194" name="Picture 2" descr="Electrical Contractors Industry - Photo Credit: iStock-134986653 | Copyright: nightman1965"/>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6781800" y="1828800"/>
            <a:ext cx="2158226" cy="1495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16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047750"/>
            <a:ext cx="8145076"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152400" y="2054179"/>
            <a:ext cx="6934199" cy="4247317"/>
          </a:xfrm>
          <a:prstGeom prst="rect">
            <a:avLst/>
          </a:prstGeom>
        </p:spPr>
        <p:txBody>
          <a:bodyPr wrap="square">
            <a:spAutoFit/>
          </a:bodyPr>
          <a:lstStyle/>
          <a:p>
            <a:r>
              <a:rPr lang="en-US" sz="3200" b="1" u="sng" dirty="0" smtClean="0">
                <a:hlinkClick r:id="rId3" tooltip="1926.501"/>
              </a:rPr>
              <a:t>5) 1910.134 – Respiratory Protection</a:t>
            </a:r>
            <a:endParaRPr lang="en-US" sz="3200" b="1" dirty="0"/>
          </a:p>
          <a:p>
            <a:r>
              <a:rPr lang="en-US" dirty="0"/>
              <a:t> </a:t>
            </a:r>
          </a:p>
          <a:p>
            <a:pPr marL="342900" indent="-342900">
              <a:buFont typeface="Arial" panose="020B0604020202090204" pitchFamily="34" charset="0"/>
              <a:buChar char="•"/>
            </a:pPr>
            <a:r>
              <a:rPr lang="en-US" sz="2000" b="1" dirty="0"/>
              <a:t>1910.134(c)(1)  </a:t>
            </a:r>
            <a:r>
              <a:rPr lang="en-US" sz="2000" dirty="0" smtClean="0"/>
              <a:t>(14 </a:t>
            </a:r>
            <a:r>
              <a:rPr lang="en-US" sz="2000" dirty="0"/>
              <a:t>violations) – written respiratory protection program</a:t>
            </a:r>
          </a:p>
          <a:p>
            <a:pPr marL="342900" lvl="0" indent="-342900">
              <a:buFont typeface="Arial" panose="020B0604020202090204" pitchFamily="34" charset="0"/>
              <a:buChar char="•"/>
            </a:pPr>
            <a:r>
              <a:rPr lang="en-US" sz="2000" b="1" dirty="0" smtClean="0"/>
              <a:t>1910.134(e</a:t>
            </a:r>
            <a:r>
              <a:rPr lang="en-US" sz="2000" b="1" dirty="0"/>
              <a:t>)(1)  </a:t>
            </a:r>
            <a:r>
              <a:rPr lang="en-US" sz="2000" dirty="0" smtClean="0"/>
              <a:t>(12 </a:t>
            </a:r>
            <a:r>
              <a:rPr lang="en-US" sz="2000" dirty="0"/>
              <a:t>violations) – medical evaluation to determine employee’s ability to use a </a:t>
            </a:r>
            <a:r>
              <a:rPr lang="en-US" sz="2000" dirty="0" smtClean="0"/>
              <a:t>respirator</a:t>
            </a:r>
          </a:p>
          <a:p>
            <a:pPr marL="342900" indent="-342900">
              <a:buFont typeface="Arial" panose="020B0604020202090204" pitchFamily="34" charset="0"/>
              <a:buChar char="•"/>
            </a:pPr>
            <a:r>
              <a:rPr lang="en-US" sz="2000" b="1" dirty="0"/>
              <a:t>1910.134(f)(2)  </a:t>
            </a:r>
            <a:r>
              <a:rPr lang="en-US" sz="2000" dirty="0"/>
              <a:t>(11 violations) – fit testing for employees using a tight-fitting </a:t>
            </a:r>
            <a:r>
              <a:rPr lang="en-US" sz="2000" dirty="0" err="1"/>
              <a:t>facepiece</a:t>
            </a:r>
            <a:r>
              <a:rPr lang="en-US" sz="2000" dirty="0"/>
              <a:t> respirator: testing </a:t>
            </a:r>
            <a:r>
              <a:rPr lang="en-US" sz="2000" dirty="0" smtClean="0"/>
              <a:t>frequency</a:t>
            </a:r>
          </a:p>
          <a:p>
            <a:pPr marL="342900" indent="-342900">
              <a:buFont typeface="Arial" panose="020B0604020202090204" pitchFamily="34" charset="0"/>
              <a:buChar char="•"/>
            </a:pPr>
            <a:r>
              <a:rPr lang="en-US" sz="2000" b="1" dirty="0"/>
              <a:t>1910.134(d)(1)(iii) </a:t>
            </a:r>
            <a:r>
              <a:rPr lang="en-US" sz="2000" dirty="0" smtClean="0"/>
              <a:t>(10 </a:t>
            </a:r>
            <a:r>
              <a:rPr lang="en-US" sz="2000" dirty="0"/>
              <a:t>violations) – respirator selection: evaluation of respiratory hazards in </a:t>
            </a:r>
            <a:r>
              <a:rPr lang="en-US" sz="2000" dirty="0" smtClean="0"/>
              <a:t>workplace</a:t>
            </a:r>
            <a:endParaRPr lang="en-US" sz="2000" dirty="0"/>
          </a:p>
          <a:p>
            <a:pPr marL="342900" lvl="0" indent="-342900">
              <a:buFont typeface="Arial" panose="020B0604020202090204" pitchFamily="34" charset="0"/>
              <a:buChar char="•"/>
            </a:pPr>
            <a:r>
              <a:rPr lang="en-US" sz="2000" b="1" dirty="0" smtClean="0"/>
              <a:t>1910.134(c</a:t>
            </a:r>
            <a:r>
              <a:rPr lang="en-US" sz="2000" b="1" dirty="0"/>
              <a:t>)(2)(i)  </a:t>
            </a:r>
            <a:r>
              <a:rPr lang="en-US" sz="2000" dirty="0" smtClean="0"/>
              <a:t>(10 </a:t>
            </a:r>
            <a:r>
              <a:rPr lang="en-US" sz="2000" dirty="0"/>
              <a:t>violations) – providing respirators at request of employees or permitting employees to use their own </a:t>
            </a:r>
            <a:r>
              <a:rPr lang="en-US" sz="2000" dirty="0" smtClean="0"/>
              <a:t>respirators</a:t>
            </a:r>
            <a:endParaRPr lang="en-US" sz="2000" dirty="0"/>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7" name="Picture 2" descr="Develop a Change Schedul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34200" y="2063472"/>
            <a:ext cx="2114550" cy="137160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p:nvPr/>
        </p:nvPicPr>
        <p:blipFill rotWithShape="1">
          <a:blip r:embed="rId7" cstate="print">
            <a:extLst>
              <a:ext uri="{28A0092B-C50C-407E-A947-70E740481C1C}">
                <a14:useLocalDpi xmlns:a14="http://schemas.microsoft.com/office/drawing/2010/main"/>
              </a:ext>
            </a:extLst>
          </a:blip>
          <a:srcRect/>
          <a:stretch/>
        </p:blipFill>
        <p:spPr bwMode="auto">
          <a:xfrm>
            <a:off x="7237095" y="3657600"/>
            <a:ext cx="1508760" cy="142875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03085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9834" y="1052428"/>
            <a:ext cx="8145076"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381000" y="2070008"/>
            <a:ext cx="6195599" cy="4801314"/>
          </a:xfrm>
          <a:prstGeom prst="rect">
            <a:avLst/>
          </a:prstGeom>
        </p:spPr>
        <p:txBody>
          <a:bodyPr wrap="square">
            <a:spAutoFit/>
          </a:bodyPr>
          <a:lstStyle/>
          <a:p>
            <a:r>
              <a:rPr lang="en-US" sz="3200" b="1" u="sng" dirty="0" smtClean="0">
                <a:hlinkClick r:id="rId3" tooltip="1926.501"/>
              </a:rPr>
              <a:t>6) </a:t>
            </a:r>
            <a:r>
              <a:rPr lang="en-US" sz="2800" b="1" u="sng" dirty="0" smtClean="0">
                <a:hlinkClick r:id="rId3" tooltip="1926.501"/>
              </a:rPr>
              <a:t>1904.39 – Reporting Fatalities, Hospitalizations, Amputations, and Losses of an Eye to OSHA</a:t>
            </a:r>
            <a:endParaRPr lang="en-US" sz="2800" b="1" dirty="0"/>
          </a:p>
          <a:p>
            <a:r>
              <a:rPr lang="en-US" dirty="0"/>
              <a:t> </a:t>
            </a:r>
          </a:p>
          <a:p>
            <a:pPr marL="342900" lvl="0" indent="-342900">
              <a:buFont typeface="Arial" panose="020B0604020202090204" pitchFamily="34" charset="0"/>
              <a:buChar char="•"/>
            </a:pPr>
            <a:r>
              <a:rPr lang="en-US" sz="2000" b="1" dirty="0" smtClean="0"/>
              <a:t>1904.39(a)(2) </a:t>
            </a:r>
            <a:r>
              <a:rPr lang="en-US" sz="2000" dirty="0" smtClean="0"/>
              <a:t>(91 </a:t>
            </a:r>
            <a:r>
              <a:rPr lang="en-US" sz="2000" dirty="0"/>
              <a:t>violations) – </a:t>
            </a:r>
            <a:r>
              <a:rPr lang="en-US" sz="2000" dirty="0" smtClean="0"/>
              <a:t>reporting to OSHA within 24 hours of hospitalization, amputation, or loss of eye</a:t>
            </a:r>
          </a:p>
          <a:p>
            <a:pPr marL="342900" lvl="0" indent="-342900">
              <a:buFont typeface="Arial" panose="020B0604020202090204" pitchFamily="34" charset="0"/>
              <a:buChar char="•"/>
            </a:pPr>
            <a:r>
              <a:rPr lang="en-US" sz="2000" b="1" dirty="0" smtClean="0"/>
              <a:t>1904.39(a)(1) </a:t>
            </a:r>
            <a:r>
              <a:rPr lang="en-US" sz="2000" dirty="0" smtClean="0"/>
              <a:t>(6 </a:t>
            </a:r>
            <a:r>
              <a:rPr lang="en-US" sz="2000" dirty="0"/>
              <a:t>violations) – </a:t>
            </a:r>
            <a:r>
              <a:rPr lang="en-US" sz="2000" dirty="0" smtClean="0"/>
              <a:t>reporting to OSHA within 8 hours of work-related death</a:t>
            </a:r>
          </a:p>
          <a:p>
            <a:pPr marL="342900" indent="-342900">
              <a:buFont typeface="Arial" panose="020B0604020202090204" pitchFamily="34" charset="0"/>
              <a:buChar char="•"/>
            </a:pPr>
            <a:r>
              <a:rPr lang="en-US" sz="2000" b="1" dirty="0"/>
              <a:t>1904.39(a) </a:t>
            </a:r>
            <a:r>
              <a:rPr lang="en-US" sz="2000" dirty="0"/>
              <a:t>(5 violations) – basic reporting </a:t>
            </a:r>
            <a:r>
              <a:rPr lang="en-US" sz="2000" dirty="0" smtClean="0"/>
              <a:t>requirement</a:t>
            </a:r>
            <a:endParaRPr lang="en-US" sz="2000" dirty="0"/>
          </a:p>
          <a:p>
            <a:pPr marL="342900" lvl="0" indent="-342900">
              <a:buFont typeface="Arial" panose="020B0604020202090204" pitchFamily="34" charset="0"/>
              <a:buChar char="•"/>
            </a:pPr>
            <a:r>
              <a:rPr lang="en-US" sz="2000" b="1" dirty="0" smtClean="0"/>
              <a:t>1904.39(a)(3) </a:t>
            </a:r>
            <a:r>
              <a:rPr lang="en-US" sz="2000" dirty="0" smtClean="0"/>
              <a:t>(3 </a:t>
            </a:r>
            <a:r>
              <a:rPr lang="en-US" sz="2000" dirty="0"/>
              <a:t>violations) – </a:t>
            </a:r>
            <a:r>
              <a:rPr lang="en-US" sz="2000" dirty="0" smtClean="0"/>
              <a:t>methods for reporting</a:t>
            </a:r>
            <a:endParaRPr lang="en-US" sz="2000" dirty="0"/>
          </a:p>
          <a:p>
            <a:pPr marL="342900" lvl="0" indent="-342900">
              <a:buFont typeface="Arial" panose="020B0604020202090204" pitchFamily="34" charset="0"/>
              <a:buChar char="•"/>
            </a:pPr>
            <a:r>
              <a:rPr lang="en-US" sz="2000" b="1" dirty="0" smtClean="0"/>
              <a:t>1904.39(b)(7) </a:t>
            </a:r>
            <a:r>
              <a:rPr lang="en-US" sz="2000" dirty="0" smtClean="0"/>
              <a:t>(2 </a:t>
            </a:r>
            <a:r>
              <a:rPr lang="en-US" sz="2000" dirty="0"/>
              <a:t>violations) – </a:t>
            </a:r>
            <a:r>
              <a:rPr lang="en-US" sz="2000" dirty="0" smtClean="0"/>
              <a:t>procedure if don’t learn of reportable incident right away</a:t>
            </a:r>
            <a:endParaRPr lang="en-US" sz="2000" dirty="0"/>
          </a:p>
          <a:p>
            <a:pPr lvl="0"/>
            <a:endParaRPr lang="en-US" sz="2000" dirty="0"/>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2050" name="Picture 2" descr="Emergency Roo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7000" y="2030979"/>
            <a:ext cx="2567401" cy="154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001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663" y="1074730"/>
            <a:ext cx="8145076"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122664" y="2083018"/>
            <a:ext cx="6887736" cy="4585871"/>
          </a:xfrm>
          <a:prstGeom prst="rect">
            <a:avLst/>
          </a:prstGeom>
        </p:spPr>
        <p:txBody>
          <a:bodyPr wrap="square">
            <a:spAutoFit/>
          </a:bodyPr>
          <a:lstStyle/>
          <a:p>
            <a:r>
              <a:rPr lang="en-US" sz="3200" b="1" u="sng" dirty="0" smtClean="0">
                <a:hlinkClick r:id="rId3" tooltip="1926.501"/>
              </a:rPr>
              <a:t>7) 1910.305 – Electrical, Wiring Methods</a:t>
            </a:r>
            <a:endParaRPr lang="en-US" sz="3200" b="1" dirty="0"/>
          </a:p>
          <a:p>
            <a:pPr marL="342900" indent="-342900">
              <a:buFont typeface="Arial" panose="020B0604020202090204" pitchFamily="34" charset="0"/>
              <a:buChar char="•"/>
            </a:pPr>
            <a:r>
              <a:rPr lang="en-US" sz="1900" b="1" dirty="0" smtClean="0"/>
              <a:t>1910.305(g</a:t>
            </a:r>
            <a:r>
              <a:rPr lang="en-US" sz="1900" b="1" dirty="0"/>
              <a:t>)(1)(iv)(A)  </a:t>
            </a:r>
            <a:r>
              <a:rPr lang="en-US" sz="1900" dirty="0"/>
              <a:t>(</a:t>
            </a:r>
            <a:r>
              <a:rPr lang="en-US" sz="1900" dirty="0" smtClean="0"/>
              <a:t>22 </a:t>
            </a:r>
            <a:r>
              <a:rPr lang="en-US" sz="1900" dirty="0"/>
              <a:t>violations) – not using flexible cords and cables as a substitute for the fixed wiring of a </a:t>
            </a:r>
            <a:r>
              <a:rPr lang="en-US" sz="1900" dirty="0" smtClean="0"/>
              <a:t>structure</a:t>
            </a:r>
          </a:p>
          <a:p>
            <a:pPr marL="342900" lvl="0" indent="-342900">
              <a:buFont typeface="Arial" panose="020B0604020202090204" pitchFamily="34" charset="0"/>
              <a:buChar char="•"/>
            </a:pPr>
            <a:r>
              <a:rPr lang="en-US" sz="1900" b="1" dirty="0"/>
              <a:t>1910.305(b)(1)(ii)  </a:t>
            </a:r>
            <a:r>
              <a:rPr lang="en-US" sz="1900" dirty="0" smtClean="0"/>
              <a:t>(15 </a:t>
            </a:r>
            <a:r>
              <a:rPr lang="en-US" sz="1900" dirty="0"/>
              <a:t>violations) – closing unused openings in cabinets, boxes, and fittings</a:t>
            </a:r>
          </a:p>
          <a:p>
            <a:pPr marL="342900" lvl="0" indent="-342900">
              <a:buFont typeface="Arial" panose="020B0604020202090204" pitchFamily="34" charset="0"/>
              <a:buChar char="•"/>
            </a:pPr>
            <a:r>
              <a:rPr lang="en-US" sz="1900" b="1" dirty="0" smtClean="0"/>
              <a:t>1910.305(g</a:t>
            </a:r>
            <a:r>
              <a:rPr lang="en-US" sz="1900" b="1" dirty="0"/>
              <a:t>)(2)(iii)  </a:t>
            </a:r>
            <a:r>
              <a:rPr lang="en-US" sz="1900" dirty="0" smtClean="0"/>
              <a:t>(14 </a:t>
            </a:r>
            <a:r>
              <a:rPr lang="en-US" sz="1900" dirty="0"/>
              <a:t>violations) – connecting flexible cords and cables to devices and fittings so that strain relief is provided that will prevent pull from being directly transmitted to joints or terminal screws</a:t>
            </a:r>
          </a:p>
          <a:p>
            <a:pPr marL="342900" indent="-342900">
              <a:buFont typeface="Arial" panose="020B0604020202090204" pitchFamily="34" charset="0"/>
              <a:buChar char="•"/>
            </a:pPr>
            <a:r>
              <a:rPr lang="en-US" sz="1900" b="1" dirty="0" smtClean="0"/>
              <a:t>1910.305(b</a:t>
            </a:r>
            <a:r>
              <a:rPr lang="en-US" sz="1900" b="1" dirty="0"/>
              <a:t>)(2)(i)  </a:t>
            </a:r>
            <a:r>
              <a:rPr lang="en-US" sz="1900" dirty="0"/>
              <a:t>(</a:t>
            </a:r>
            <a:r>
              <a:rPr lang="en-US" sz="1900" dirty="0" smtClean="0"/>
              <a:t>12 </a:t>
            </a:r>
            <a:r>
              <a:rPr lang="en-US" sz="1900" dirty="0"/>
              <a:t>violations) – providing pull boxes, junction boxes, and fittings with covers identified for the </a:t>
            </a:r>
            <a:r>
              <a:rPr lang="en-US" sz="1900" dirty="0" smtClean="0"/>
              <a:t>purpose</a:t>
            </a:r>
          </a:p>
          <a:p>
            <a:pPr marL="342900" indent="-342900">
              <a:buFont typeface="Arial" panose="020B0604020202090204" pitchFamily="34" charset="0"/>
              <a:buChar char="•"/>
            </a:pPr>
            <a:r>
              <a:rPr lang="en-US" sz="1900" b="1" dirty="0" smtClean="0"/>
              <a:t>1910.305(g)(1)(iv)(B) </a:t>
            </a:r>
            <a:r>
              <a:rPr lang="en-US" sz="1900" dirty="0" smtClean="0"/>
              <a:t>(7 violations) – </a:t>
            </a:r>
            <a:r>
              <a:rPr lang="en-US" sz="1900" dirty="0"/>
              <a:t>not using flexible cords and cables </a:t>
            </a:r>
            <a:r>
              <a:rPr lang="en-US" sz="1900" dirty="0" smtClean="0"/>
              <a:t>where run through holes in walls, ceilings, or floors</a:t>
            </a:r>
            <a:endParaRPr lang="en-US" sz="1900" dirty="0"/>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7" name="Picture 2" descr="Improper Use of Extension and Flexible Cords. Improperly wired and potentially dangerous use of extension cords - no GCFI">
            <a:hlinkClick r:id="rId5" tooltip="poor wiring"/>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86807" y="1676400"/>
            <a:ext cx="2247900" cy="224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16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7712" y="1063579"/>
            <a:ext cx="8145076" cy="10064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80000"/>
              </a:lnSpc>
              <a:spcAft>
                <a:spcPts val="600"/>
              </a:spcAft>
              <a:defRPr/>
            </a:pPr>
            <a:r>
              <a:rPr lang="en-US" sz="4400" b="1" dirty="0" smtClean="0">
                <a:solidFill>
                  <a:srgbClr val="0070C0"/>
                </a:solidFill>
                <a:effectLst>
                  <a:outerShdw blurRad="38100" dist="38100" dir="2700000" algn="tl">
                    <a:srgbClr val="000000">
                      <a:alpha val="43137"/>
                    </a:srgbClr>
                  </a:outerShdw>
                </a:effectLst>
              </a:rPr>
              <a:t>Top Ten Violations: FY 2015-2018 </a:t>
            </a:r>
          </a:p>
          <a:p>
            <a:pPr algn="ctr">
              <a:lnSpc>
                <a:spcPct val="80000"/>
              </a:lnSpc>
              <a:spcAft>
                <a:spcPts val="600"/>
              </a:spcAft>
              <a:defRPr/>
            </a:pPr>
            <a:r>
              <a:rPr lang="en-US" sz="2400" b="1" dirty="0" smtClean="0">
                <a:solidFill>
                  <a:srgbClr val="0070C0"/>
                </a:solidFill>
                <a:effectLst>
                  <a:outerShdw blurRad="38100" dist="38100" dir="2700000" algn="tl">
                    <a:srgbClr val="000000">
                      <a:alpha val="43137"/>
                    </a:srgbClr>
                  </a:outerShdw>
                </a:effectLst>
              </a:rPr>
              <a:t>(with top 5 sections cited)</a:t>
            </a:r>
          </a:p>
        </p:txBody>
      </p:sp>
      <p:sp>
        <p:nvSpPr>
          <p:cNvPr id="12" name="Rectangle 11"/>
          <p:cNvSpPr/>
          <p:nvPr/>
        </p:nvSpPr>
        <p:spPr>
          <a:xfrm>
            <a:off x="187712" y="2070008"/>
            <a:ext cx="6746488" cy="5293757"/>
          </a:xfrm>
          <a:prstGeom prst="rect">
            <a:avLst/>
          </a:prstGeom>
        </p:spPr>
        <p:txBody>
          <a:bodyPr wrap="square">
            <a:spAutoFit/>
          </a:bodyPr>
          <a:lstStyle/>
          <a:p>
            <a:r>
              <a:rPr lang="en-US" sz="3200" b="1" u="sng" dirty="0" smtClean="0">
                <a:hlinkClick r:id="rId3" tooltip="1926.501"/>
              </a:rPr>
              <a:t>8) </a:t>
            </a:r>
            <a:r>
              <a:rPr lang="en-US" sz="2800" b="1" u="sng" dirty="0" smtClean="0">
                <a:hlinkClick r:id="rId3" tooltip="1926.501"/>
              </a:rPr>
              <a:t>1910.37 – Exit Routes: Maintenance, Safeguards and Operational Features</a:t>
            </a:r>
            <a:endParaRPr lang="en-US" sz="2800" b="1" dirty="0"/>
          </a:p>
          <a:p>
            <a:r>
              <a:rPr lang="en-US" dirty="0"/>
              <a:t> </a:t>
            </a:r>
          </a:p>
          <a:p>
            <a:pPr marL="342900" indent="-342900">
              <a:buFont typeface="Arial" panose="020B0604020202090204" pitchFamily="34" charset="0"/>
              <a:buChar char="•"/>
            </a:pPr>
            <a:r>
              <a:rPr lang="en-US" sz="2000" b="1" dirty="0" smtClean="0"/>
              <a:t>1910.37(b)(2) </a:t>
            </a:r>
            <a:r>
              <a:rPr lang="en-US" sz="2000" dirty="0" smtClean="0"/>
              <a:t>(32 </a:t>
            </a:r>
            <a:r>
              <a:rPr lang="en-US" sz="2000" dirty="0"/>
              <a:t>violations) </a:t>
            </a:r>
            <a:r>
              <a:rPr lang="en-US" sz="2000" dirty="0" smtClean="0"/>
              <a:t>–  exits must be visible and marked with “Exit” sign</a:t>
            </a:r>
          </a:p>
          <a:p>
            <a:pPr marL="342900" indent="-342900">
              <a:buFont typeface="Arial" panose="020B0604020202090204" pitchFamily="34" charset="0"/>
              <a:buChar char="•"/>
            </a:pPr>
            <a:r>
              <a:rPr lang="en-US" sz="2000" b="1" dirty="0" smtClean="0"/>
              <a:t>1910.37(a)(3) </a:t>
            </a:r>
            <a:r>
              <a:rPr lang="en-US" sz="2000" dirty="0" smtClean="0"/>
              <a:t>(21 </a:t>
            </a:r>
            <a:r>
              <a:rPr lang="en-US" sz="2000" dirty="0"/>
              <a:t>violations) –  </a:t>
            </a:r>
            <a:r>
              <a:rPr lang="en-US" sz="2000" dirty="0" smtClean="0"/>
              <a:t>exit routes must be free and unobstructed</a:t>
            </a:r>
          </a:p>
          <a:p>
            <a:pPr marL="342900" lvl="0" indent="-342900">
              <a:buFont typeface="Arial" panose="020B0604020202090204" pitchFamily="34" charset="0"/>
              <a:buChar char="•"/>
            </a:pPr>
            <a:r>
              <a:rPr lang="en-US" sz="2000" b="1" dirty="0" smtClean="0"/>
              <a:t>1910.37(b)(4) </a:t>
            </a:r>
            <a:r>
              <a:rPr lang="en-US" sz="2000" dirty="0" smtClean="0"/>
              <a:t>(11 </a:t>
            </a:r>
            <a:r>
              <a:rPr lang="en-US" sz="2000" dirty="0"/>
              <a:t>violations) –  </a:t>
            </a:r>
            <a:r>
              <a:rPr lang="en-US" sz="2000" dirty="0" smtClean="0"/>
              <a:t>direction </a:t>
            </a:r>
            <a:r>
              <a:rPr lang="en-US" sz="2000" dirty="0"/>
              <a:t>of travel to the exit or exit discharge </a:t>
            </a:r>
            <a:endParaRPr lang="en-US" sz="2000" dirty="0" smtClean="0"/>
          </a:p>
          <a:p>
            <a:pPr marL="342900" lvl="0" indent="-342900">
              <a:buFont typeface="Arial" panose="020B0604020202090204" pitchFamily="34" charset="0"/>
              <a:buChar char="•"/>
            </a:pPr>
            <a:r>
              <a:rPr lang="en-US" sz="2000" b="1" dirty="0" smtClean="0"/>
              <a:t>1910.37(b)(5) </a:t>
            </a:r>
            <a:r>
              <a:rPr lang="en-US" sz="2000" dirty="0" smtClean="0"/>
              <a:t>(7 </a:t>
            </a:r>
            <a:r>
              <a:rPr lang="en-US" sz="2000" dirty="0"/>
              <a:t>violations) –  </a:t>
            </a:r>
            <a:r>
              <a:rPr lang="en-US" sz="2000" dirty="0" smtClean="0"/>
              <a:t>marking of doorways </a:t>
            </a:r>
            <a:r>
              <a:rPr lang="en-US" sz="2000" dirty="0"/>
              <a:t>or </a:t>
            </a:r>
            <a:r>
              <a:rPr lang="en-US" sz="2000" dirty="0" smtClean="0"/>
              <a:t>passages </a:t>
            </a:r>
            <a:r>
              <a:rPr lang="en-US" sz="2000" dirty="0"/>
              <a:t>along an exit access that could be mistaken for an exit </a:t>
            </a:r>
          </a:p>
          <a:p>
            <a:pPr marL="342900" indent="-342900">
              <a:buFont typeface="Arial" panose="020B0604020202090204" pitchFamily="34" charset="0"/>
              <a:buChar char="•"/>
            </a:pPr>
            <a:r>
              <a:rPr lang="en-US" sz="2000" b="1" dirty="0" smtClean="0"/>
              <a:t>1910.37(b)(6) </a:t>
            </a:r>
            <a:r>
              <a:rPr lang="en-US" sz="2000" dirty="0" smtClean="0"/>
              <a:t>(7 </a:t>
            </a:r>
            <a:r>
              <a:rPr lang="en-US" sz="2000" dirty="0"/>
              <a:t>violations) –  </a:t>
            </a:r>
            <a:r>
              <a:rPr lang="en-US" sz="2000" dirty="0" smtClean="0"/>
              <a:t>illumination of exit signs </a:t>
            </a:r>
            <a:endParaRPr lang="en-US" sz="2000" dirty="0"/>
          </a:p>
          <a:p>
            <a:pPr lvl="0"/>
            <a:endParaRPr lang="en-US" sz="2000" dirty="0"/>
          </a:p>
          <a:p>
            <a:pPr marL="342900" indent="-342900">
              <a:buFont typeface="Arial" panose="020B0604020202090204" pitchFamily="34" charset="0"/>
              <a:buChar char="•"/>
            </a:pPr>
            <a:endParaRPr lang="en-US" sz="2000" dirty="0"/>
          </a:p>
          <a:p>
            <a:pPr marL="342900" lvl="0" indent="-342900">
              <a:buFont typeface="Arial" panose="020B0604020202090204" pitchFamily="34" charset="0"/>
              <a:buChar char="•"/>
            </a:pPr>
            <a:endParaRPr lang="en-US" sz="2000" dirty="0"/>
          </a:p>
        </p:txBody>
      </p:sp>
      <p:pic>
        <p:nvPicPr>
          <p:cNvPr id="6" name="Picture 5" descr="Occupational Health Professionals - Photo Credit: digitalplanetdesign.com | Copyright: Sean Locke"/>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3999" cy="1047750"/>
          </a:xfrm>
          <a:prstGeom prst="rect">
            <a:avLst/>
          </a:prstGeom>
          <a:noFill/>
          <a:ln>
            <a:solidFill>
              <a:srgbClr val="0000FF"/>
            </a:solidFill>
          </a:ln>
        </p:spPr>
      </p:pic>
      <p:sp>
        <p:nvSpPr>
          <p:cNvPr id="8" name="Text Box 2"/>
          <p:cNvSpPr txBox="1">
            <a:spLocks noChangeArrowheads="1"/>
          </p:cNvSpPr>
          <p:nvPr/>
        </p:nvSpPr>
        <p:spPr bwMode="auto">
          <a:xfrm>
            <a:off x="304800" y="231487"/>
            <a:ext cx="4648200" cy="584775"/>
          </a:xfrm>
          <a:prstGeom prst="rect">
            <a:avLst/>
          </a:prstGeom>
          <a:solidFill>
            <a:srgbClr val="FFFFFF"/>
          </a:solidFill>
          <a:ln w="28575">
            <a:solidFill>
              <a:srgbClr val="0000FF"/>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3200" b="1" dirty="0">
                <a:solidFill>
                  <a:srgbClr val="0000FF"/>
                </a:solidFill>
                <a:effectLst/>
                <a:latin typeface="Tahoma"/>
                <a:ea typeface="Calibri"/>
                <a:cs typeface="Times New Roman"/>
              </a:rPr>
              <a:t>Health </a:t>
            </a:r>
            <a:r>
              <a:rPr lang="en-US" sz="3200" b="1" dirty="0" smtClean="0">
                <a:solidFill>
                  <a:srgbClr val="0000FF"/>
                </a:solidFill>
                <a:effectLst/>
                <a:latin typeface="Tahoma"/>
                <a:ea typeface="Calibri"/>
                <a:cs typeface="Times New Roman"/>
              </a:rPr>
              <a:t>Care Facilities</a:t>
            </a:r>
            <a:endParaRPr lang="en-US" sz="3200" dirty="0">
              <a:effectLst/>
              <a:latin typeface="Times New Roman"/>
              <a:ea typeface="Calibri"/>
              <a:cs typeface="Times New Roman"/>
            </a:endParaRPr>
          </a:p>
        </p:txBody>
      </p:sp>
      <p:pic>
        <p:nvPicPr>
          <p:cNvPr id="1026" name="Picture 2" descr="Exi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96075" y="1592813"/>
            <a:ext cx="2447925" cy="2619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1666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UIDATA" val="&lt;database version=&quot;11.0&quot;&gt;&lt;object type=&quot;1&quot; unique_id=&quot;10001&quot;&gt;&lt;object type=&quot;2&quot; unique_id=&quot;301506&quot;&gt;&lt;object type=&quot;3&quot; unique_id=&quot;301507&quot;&gt;&lt;property id=&quot;20148&quot; value=&quot;5&quot;/&gt;&lt;property id=&quot;20300&quot; value=&quot;Slide 1&quot;/&gt;&lt;property id=&quot;20307&quot; value=&quot;375&quot;/&gt;&lt;/object&gt;&lt;object type=&quot;3&quot; unique_id=&quot;301508&quot;&gt;&lt;property id=&quot;20148&quot; value=&quot;5&quot;/&gt;&lt;property id=&quot;20300&quot; value=&quot;Slide 2&quot;/&gt;&lt;property id=&quot;20307&quot; value=&quot;360&quot;/&gt;&lt;/object&gt;&lt;object type=&quot;3&quot; unique_id=&quot;301509&quot;&gt;&lt;property id=&quot;20148&quot; value=&quot;5&quot;/&gt;&lt;property id=&quot;20300&quot; value=&quot;Slide 3&quot;/&gt;&lt;property id=&quot;20307&quot; value=&quot;362&quot;/&gt;&lt;/object&gt;&lt;object type=&quot;3&quot; unique_id=&quot;301510&quot;&gt;&lt;property id=&quot;20148&quot; value=&quot;5&quot;/&gt;&lt;property id=&quot;20300&quot; value=&quot;Slide 4&quot;/&gt;&lt;property id=&quot;20307&quot; value=&quot;380&quot;/&gt;&lt;/object&gt;&lt;object type=&quot;3&quot; unique_id=&quot;301511&quot;&gt;&lt;property id=&quot;20148&quot; value=&quot;5&quot;/&gt;&lt;property id=&quot;20300&quot; value=&quot;Slide 5&quot;/&gt;&lt;property id=&quot;20307&quot; value=&quot;381&quot;/&gt;&lt;/object&gt;&lt;object type=&quot;3&quot; unique_id=&quot;301512&quot;&gt;&lt;property id=&quot;20148&quot; value=&quot;5&quot;/&gt;&lt;property id=&quot;20300&quot; value=&quot;Slide 6&quot;/&gt;&lt;property id=&quot;20307&quot; value=&quot;388&quot;/&gt;&lt;/object&gt;&lt;object type=&quot;3&quot; unique_id=&quot;301513&quot;&gt;&lt;property id=&quot;20148&quot; value=&quot;5&quot;/&gt;&lt;property id=&quot;20300&quot; value=&quot;Slide 7&quot;/&gt;&lt;property id=&quot;20307&quot; value=&quot;389&quot;/&gt;&lt;/object&gt;&lt;object type=&quot;3&quot; unique_id=&quot;301514&quot;&gt;&lt;property id=&quot;20148&quot; value=&quot;5&quot;/&gt;&lt;property id=&quot;20300&quot; value=&quot;Slide 8&quot;/&gt;&lt;property id=&quot;20307&quot; value=&quot;382&quot;/&gt;&lt;/object&gt;&lt;object type=&quot;3&quot; unique_id=&quot;301515&quot;&gt;&lt;property id=&quot;20148&quot; value=&quot;5&quot;/&gt;&lt;property id=&quot;20300&quot; value=&quot;Slide 9&quot;/&gt;&lt;property id=&quot;20307&quot; value=&quot;384&quot;/&gt;&lt;/object&gt;&lt;object type=&quot;3&quot; unique_id=&quot;301516&quot;&gt;&lt;property id=&quot;20148&quot; value=&quot;5&quot;/&gt;&lt;property id=&quot;20300&quot; value=&quot;Slide 10&quot;/&gt;&lt;property id=&quot;20307&quot; value=&quot;386&quot;/&gt;&lt;/object&gt;&lt;object type=&quot;3&quot; unique_id=&quot;301517&quot;&gt;&lt;property id=&quot;20148&quot; value=&quot;5&quot;/&gt;&lt;property id=&quot;20300&quot; value=&quot;Slide 11&quot;/&gt;&lt;property id=&quot;20307&quot; value=&quot;387&quot;/&gt;&lt;/object&gt;&lt;/object&gt;&lt;object type=&quot;8&quot; unique_id=&quot;301530&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TotalTime>
  <Words>731</Words>
  <Application>Microsoft Office PowerPoint</Application>
  <PresentationFormat>On-screen Show (4:3)</PresentationFormat>
  <Paragraphs>124</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Chartier, George - OSHA</dc:creator>
  <cp:lastModifiedBy>Owner</cp:lastModifiedBy>
  <cp:revision>306</cp:revision>
  <dcterms:created xsi:type="dcterms:W3CDTF">2014-11-10T23:00:47Z</dcterms:created>
  <dcterms:modified xsi:type="dcterms:W3CDTF">2018-10-31T20:35:16Z</dcterms:modified>
</cp:coreProperties>
</file>